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  <p:sldMasterId id="2147483655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220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n"/>
          <p:cNvSpPr txBox="1">
            <a:spLocks noGrp="1"/>
          </p:cNvSpPr>
          <p:nvPr>
            <p:ph type="sldNum" idx="12"/>
          </p:nvPr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17" name="Google Shape;117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8" name="Google Shape;118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9" name="Google Shape;119;n"/>
          <p:cNvSpPr txBox="1">
            <a:spLocks noGrp="1"/>
          </p:cNvSpPr>
          <p:nvPr>
            <p:ph type="ftr" idx="11"/>
          </p:nvPr>
        </p:nvSpPr>
        <p:spPr>
          <a:xfrm>
            <a:off x="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0" name="Google Shape;120;n"/>
          <p:cNvSpPr txBox="1">
            <a:spLocks noGrp="1"/>
          </p:cNvSpPr>
          <p:nvPr>
            <p:ph type="sldNum" idx="3"/>
          </p:nvPr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fld id="{00000000-1234-1234-1234-123412341234}" type="slidenum">
              <a:rPr lang="en-US"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21" name="Google Shape;121;n"/>
          <p:cNvSpPr txBox="1">
            <a:spLocks noGrp="1"/>
          </p:cNvSpPr>
          <p:nvPr>
            <p:ph type="body" idx="1"/>
          </p:nvPr>
        </p:nvSpPr>
        <p:spPr>
          <a:xfrm>
            <a:off x="914400" y="4379912"/>
            <a:ext cx="5029200" cy="4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22" name="Google Shape;122;n"/>
          <p:cNvSpPr>
            <a:spLocks noGrp="1" noRot="1" noChangeAspect="1"/>
          </p:cNvSpPr>
          <p:nvPr>
            <p:ph type="sldImg" idx="4"/>
          </p:nvPr>
        </p:nvSpPr>
        <p:spPr>
          <a:xfrm>
            <a:off x="1130300" y="698500"/>
            <a:ext cx="45975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:notes"/>
          <p:cNvSpPr txBox="1">
            <a:spLocks noGrp="1"/>
          </p:cNvSpPr>
          <p:nvPr>
            <p:ph type="sldNum" idx="12"/>
          </p:nvPr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67" name="Google Shape;1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698500"/>
            <a:ext cx="4594225" cy="3444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8" name="Google Shape;168;p1:notes"/>
          <p:cNvSpPr txBox="1">
            <a:spLocks noGrp="1"/>
          </p:cNvSpPr>
          <p:nvPr>
            <p:ph type="body" idx="1"/>
          </p:nvPr>
        </p:nvSpPr>
        <p:spPr>
          <a:xfrm>
            <a:off x="914400" y="4379912"/>
            <a:ext cx="5029200" cy="4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>
            <a:spLocks noGrp="1"/>
          </p:cNvSpPr>
          <p:nvPr>
            <p:ph type="sldNum" idx="12"/>
          </p:nvPr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74" name="Google Shape;174;p2:notes"/>
          <p:cNvSpPr/>
          <p:nvPr/>
        </p:nvSpPr>
        <p:spPr>
          <a:xfrm>
            <a:off x="388620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2:notes"/>
          <p:cNvSpPr txBox="1"/>
          <p:nvPr/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r>
              <a:rPr lang="en-US"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76</a:t>
            </a:r>
            <a:endParaRPr/>
          </a:p>
        </p:txBody>
      </p:sp>
      <p:sp>
        <p:nvSpPr>
          <p:cNvPr id="176" name="Google Shape;176;p2:notes"/>
          <p:cNvSpPr/>
          <p:nvPr/>
        </p:nvSpPr>
        <p:spPr>
          <a:xfrm>
            <a:off x="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2:notes"/>
          <p:cNvSpPr/>
          <p:nvPr/>
        </p:nvSpPr>
        <p:spPr>
          <a:xfrm>
            <a:off x="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Google Shape;178;p2:notes"/>
          <p:cNvSpPr txBox="1">
            <a:spLocks noGrp="1"/>
          </p:cNvSpPr>
          <p:nvPr>
            <p:ph type="body" idx="1"/>
          </p:nvPr>
        </p:nvSpPr>
        <p:spPr>
          <a:xfrm>
            <a:off x="914400" y="3302000"/>
            <a:ext cx="5029200" cy="52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8500"/>
            <a:ext cx="45927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:notes"/>
          <p:cNvSpPr txBox="1">
            <a:spLocks noGrp="1"/>
          </p:cNvSpPr>
          <p:nvPr>
            <p:ph type="sldNum" idx="12"/>
          </p:nvPr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85" name="Google Shape;185;p3:notes"/>
          <p:cNvSpPr/>
          <p:nvPr/>
        </p:nvSpPr>
        <p:spPr>
          <a:xfrm>
            <a:off x="388620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3:notes"/>
          <p:cNvSpPr txBox="1"/>
          <p:nvPr/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r>
              <a:rPr lang="en-US"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r>
            <a:endParaRPr/>
          </a:p>
        </p:txBody>
      </p:sp>
      <p:sp>
        <p:nvSpPr>
          <p:cNvPr id="187" name="Google Shape;187;p3:notes"/>
          <p:cNvSpPr/>
          <p:nvPr/>
        </p:nvSpPr>
        <p:spPr>
          <a:xfrm>
            <a:off x="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3:notes"/>
          <p:cNvSpPr/>
          <p:nvPr/>
        </p:nvSpPr>
        <p:spPr>
          <a:xfrm>
            <a:off x="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Google Shape;189;p3:notes"/>
          <p:cNvSpPr txBox="1">
            <a:spLocks noGrp="1"/>
          </p:cNvSpPr>
          <p:nvPr>
            <p:ph type="body" idx="1"/>
          </p:nvPr>
        </p:nvSpPr>
        <p:spPr>
          <a:xfrm>
            <a:off x="914400" y="3302000"/>
            <a:ext cx="5029200" cy="52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8500"/>
            <a:ext cx="45927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:notes"/>
          <p:cNvSpPr txBox="1">
            <a:spLocks noGrp="1"/>
          </p:cNvSpPr>
          <p:nvPr>
            <p:ph type="sldNum" idx="12"/>
          </p:nvPr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96" name="Google Shape;196;p4:notes"/>
          <p:cNvSpPr/>
          <p:nvPr/>
        </p:nvSpPr>
        <p:spPr>
          <a:xfrm>
            <a:off x="388620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4:notes"/>
          <p:cNvSpPr txBox="1"/>
          <p:nvPr/>
        </p:nvSpPr>
        <p:spPr>
          <a:xfrm>
            <a:off x="388620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0" rIns="1905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</a:pPr>
            <a:r>
              <a:rPr lang="en-US" sz="10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r>
            <a:endParaRPr/>
          </a:p>
        </p:txBody>
      </p:sp>
      <p:sp>
        <p:nvSpPr>
          <p:cNvPr id="198" name="Google Shape;198;p4:notes"/>
          <p:cNvSpPr/>
          <p:nvPr/>
        </p:nvSpPr>
        <p:spPr>
          <a:xfrm>
            <a:off x="0" y="8759825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4:notes"/>
          <p:cNvSpPr/>
          <p:nvPr/>
        </p:nvSpPr>
        <p:spPr>
          <a:xfrm>
            <a:off x="0" y="0"/>
            <a:ext cx="29718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4:notes"/>
          <p:cNvSpPr txBox="1">
            <a:spLocks noGrp="1"/>
          </p:cNvSpPr>
          <p:nvPr>
            <p:ph type="body" idx="1"/>
          </p:nvPr>
        </p:nvSpPr>
        <p:spPr>
          <a:xfrm>
            <a:off x="914400" y="3302000"/>
            <a:ext cx="5029200" cy="52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698500"/>
            <a:ext cx="45927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:notes"/>
          <p:cNvSpPr txBox="1">
            <a:spLocks noGrp="1"/>
          </p:cNvSpPr>
          <p:nvPr>
            <p:ph type="body" idx="1"/>
          </p:nvPr>
        </p:nvSpPr>
        <p:spPr>
          <a:xfrm>
            <a:off x="914400" y="4379912"/>
            <a:ext cx="5029200" cy="41481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98500"/>
            <a:ext cx="45975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:notes"/>
          <p:cNvSpPr txBox="1">
            <a:spLocks noGrp="1"/>
          </p:cNvSpPr>
          <p:nvPr>
            <p:ph type="body" idx="1"/>
          </p:nvPr>
        </p:nvSpPr>
        <p:spPr>
          <a:xfrm>
            <a:off x="914400" y="4379912"/>
            <a:ext cx="5029200" cy="41481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98500"/>
            <a:ext cx="45975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:notes"/>
          <p:cNvSpPr txBox="1">
            <a:spLocks noGrp="1"/>
          </p:cNvSpPr>
          <p:nvPr>
            <p:ph type="body" idx="1"/>
          </p:nvPr>
        </p:nvSpPr>
        <p:spPr>
          <a:xfrm>
            <a:off x="914400" y="4379912"/>
            <a:ext cx="5029200" cy="41481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98500"/>
            <a:ext cx="4597500" cy="3444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3pPr>
            <a:lvl4pPr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33" name="Google Shape;133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"/>
          <p:cNvSpPr txBox="1"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"/>
          <p:cNvSpPr txBox="1">
            <a:spLocks noGrp="1"/>
          </p:cNvSpPr>
          <p:nvPr>
            <p:ph type="body" idx="1"/>
          </p:nvPr>
        </p:nvSpPr>
        <p:spPr>
          <a:xfrm>
            <a:off x="990600" y="1676400"/>
            <a:ext cx="7728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1432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3pPr>
            <a:lvl4pPr marL="1828800" lvl="3" indent="-30289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9pPr>
          </a:lstStyle>
          <a:p>
            <a:endParaRPr/>
          </a:p>
        </p:txBody>
      </p:sp>
      <p:sp>
        <p:nvSpPr>
          <p:cNvPr id="139" name="Google Shape;139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 type="twoColTx">
  <p:cSld name="TITLE_AND_TWO_COLUMNS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wo objects on right" type="txAndTwoObj">
  <p:cSld name="TEXT_AND_TWO_OBJECT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5" name="Google Shape;125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6" name="Google Shape;126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1"/>
          <p:cNvCxnSpPr/>
          <p:nvPr/>
        </p:nvCxnSpPr>
        <p:spPr>
          <a:xfrm>
            <a:off x="0" y="1371600"/>
            <a:ext cx="8026500" cy="0"/>
          </a:xfrm>
          <a:prstGeom prst="straightConnector1">
            <a:avLst/>
          </a:prstGeom>
          <a:noFill/>
          <a:ln w="50800" cap="flat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8" name="Google Shape;128;p1"/>
          <p:cNvSpPr txBox="1"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9" name="Google Shape;129;p1"/>
          <p:cNvSpPr txBox="1">
            <a:spLocks noGrp="1"/>
          </p:cNvSpPr>
          <p:nvPr>
            <p:ph type="body" idx="1"/>
          </p:nvPr>
        </p:nvSpPr>
        <p:spPr>
          <a:xfrm>
            <a:off x="990600" y="1676400"/>
            <a:ext cx="7728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6" name="Google Shape;156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7" name="Google Shape;157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8" name="Google Shape;158;p7"/>
          <p:cNvCxnSpPr/>
          <p:nvPr/>
        </p:nvCxnSpPr>
        <p:spPr>
          <a:xfrm>
            <a:off x="0" y="1371600"/>
            <a:ext cx="8026500" cy="0"/>
          </a:xfrm>
          <a:prstGeom prst="straightConnector1">
            <a:avLst/>
          </a:prstGeom>
          <a:noFill/>
          <a:ln w="50800" cap="flat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59" name="Google Shape;159;p7"/>
          <p:cNvSpPr txBox="1"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0" name="Google Shape;160;p7"/>
          <p:cNvSpPr txBox="1">
            <a:spLocks noGrp="1"/>
          </p:cNvSpPr>
          <p:nvPr>
            <p:ph type="body" idx="1"/>
          </p:nvPr>
        </p:nvSpPr>
        <p:spPr>
          <a:xfrm>
            <a:off x="990600" y="1676400"/>
            <a:ext cx="7728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  <a:defRPr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»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Char char="●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"/>
          <p:cNvSpPr txBox="1">
            <a:spLocks noGrp="1"/>
          </p:cNvSpPr>
          <p:nvPr>
            <p:ph type="ctrTitle"/>
          </p:nvPr>
        </p:nvSpPr>
        <p:spPr>
          <a:xfrm>
            <a:off x="685799" y="2743211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r>
              <a:rPr lang="en-US" sz="6600" b="1" dirty="0"/>
              <a:t>Parametric and Non-Parametric Test</a:t>
            </a:r>
            <a:endParaRPr sz="6600" b="1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br>
              <a:rPr lang="en-US" sz="2400" b="1" dirty="0"/>
            </a:b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/>
              <a:t>Dr. </a:t>
            </a:r>
            <a:r>
              <a:rPr lang="en-US" sz="2400" b="1" dirty="0" err="1"/>
              <a:t>Srinibash</a:t>
            </a:r>
            <a:r>
              <a:rPr lang="en-US" sz="2400" b="1" dirty="0"/>
              <a:t> Dash</a:t>
            </a:r>
            <a:br>
              <a:rPr lang="en-US" sz="2400" b="1" dirty="0"/>
            </a:br>
            <a:r>
              <a:rPr lang="en-US" sz="2400" b="1" dirty="0"/>
              <a:t>Associate Professor &amp; Head</a:t>
            </a:r>
            <a:br>
              <a:rPr lang="en-US" sz="2400" b="1" dirty="0"/>
            </a:br>
            <a:r>
              <a:rPr lang="en-US" sz="2400" b="1" dirty="0"/>
              <a:t>School of Management</a:t>
            </a:r>
            <a:br>
              <a:rPr lang="en-US" sz="2400" b="1" dirty="0"/>
            </a:br>
            <a:r>
              <a:rPr lang="en-US" sz="2400" b="1" dirty="0"/>
              <a:t>GMU,SBP</a:t>
            </a:r>
            <a:endParaRPr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0"/>
          <p:cNvSpPr txBox="1"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>
            <a:outerShdw blurRad="63500" dist="53881" dir="2700000">
              <a:schemeClr val="lt2"/>
            </a:outerShdw>
          </a:effectLst>
        </p:spPr>
        <p:txBody>
          <a:bodyPr spcFirstLastPara="1" wrap="square" lIns="90475" tIns="44450" rIns="90475" bIns="44450" anchor="ctr" anchorCtr="1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Times New Roman"/>
              <a:buNone/>
            </a:pPr>
            <a:r>
              <a:rPr lang="en-US" sz="5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Experimental Design</a:t>
            </a:r>
            <a:endParaRPr/>
          </a:p>
        </p:txBody>
      </p:sp>
      <p:sp>
        <p:nvSpPr>
          <p:cNvPr id="182" name="Google Shape;182;p10"/>
          <p:cNvSpPr txBox="1">
            <a:spLocks noGrp="1"/>
          </p:cNvSpPr>
          <p:nvPr>
            <p:ph type="body" idx="1"/>
          </p:nvPr>
        </p:nvSpPr>
        <p:spPr>
          <a:xfrm>
            <a:off x="533400" y="1778000"/>
            <a:ext cx="8456700" cy="43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Investigator controls one or more independent variables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Called treatment variables or factors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Contain two or more levels (subcategories)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Observes effect on dependent variable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Response to levels of independent variable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Experimental design:  Plan used to test hypotheses</a:t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>
            <a:outerShdw blurRad="63500" dist="53881" dir="2700000">
              <a:schemeClr val="lt2"/>
            </a:outerShdw>
          </a:effectLst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Times New Roman"/>
              <a:buNone/>
            </a:pPr>
            <a: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Parametric Test Procedures</a:t>
            </a:r>
            <a:endParaRPr/>
          </a:p>
        </p:txBody>
      </p:sp>
      <p:sp>
        <p:nvSpPr>
          <p:cNvPr id="193" name="Google Shape;193;p11"/>
          <p:cNvSpPr txBox="1">
            <a:spLocks noGrp="1"/>
          </p:cNvSpPr>
          <p:nvPr>
            <p:ph type="body" idx="1"/>
          </p:nvPr>
        </p:nvSpPr>
        <p:spPr>
          <a:xfrm>
            <a:off x="685800" y="1371600"/>
            <a:ext cx="83820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Involve population parameters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 Population mean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 </a:t>
            </a:r>
            <a:r>
              <a:rPr lang="en-US" sz="2800" b="0" i="1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interval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scale or </a:t>
            </a:r>
            <a:r>
              <a:rPr lang="en-US" sz="2800" b="0" i="1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ratio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scale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Whole numbers or fractions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 Height in inches: 72, 60.5, 54.7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stringent assumptions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Examples: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Normal distribution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Homogeneity of Variance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Examples: z - test, t - test</a:t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2"/>
          <p:cNvSpPr txBox="1"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>
            <a:outerShdw blurRad="63500" dist="53881" dir="2700000">
              <a:schemeClr val="lt2"/>
            </a:outerShdw>
          </a:effectLst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Nonparametric Test Procedures</a:t>
            </a:r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body" idx="1"/>
          </p:nvPr>
        </p:nvSpPr>
        <p:spPr>
          <a:xfrm>
            <a:off x="990600" y="1676400"/>
            <a:ext cx="7728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Statistic does not depend on population distribution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may be </a:t>
            </a:r>
            <a:r>
              <a:rPr lang="en-US" sz="3200" b="0" i="1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nominally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or </a:t>
            </a:r>
            <a:r>
              <a:rPr lang="en-US" sz="3200" b="0" i="1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ordinally</a:t>
            </a: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scaled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Examples: Gender [female-male], Birth Order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involve population parameters such as median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●"/>
            </a:pPr>
            <a:r>
              <a:rPr lang="en-US" sz="3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 Wilcoxon rank sum test</a:t>
            </a:r>
            <a:endParaRPr/>
          </a:p>
        </p:txBody>
      </p:sp>
    </p:spTree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8153400" cy="1143000"/>
          </a:xfrm>
          <a:prstGeom prst="rect">
            <a:avLst/>
          </a:prstGeom>
          <a:noFill/>
          <a:ln>
            <a:noFill/>
          </a:ln>
          <a:effectLst>
            <a:outerShdw blurRad="63500" dist="53881" dir="2700000">
              <a:schemeClr val="lt2"/>
            </a:outerShdw>
          </a:effectLst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Times New Roman"/>
              <a:buNone/>
            </a:pPr>
            <a: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 </a:t>
            </a:r>
            <a:b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Nonparametric Tests</a:t>
            </a:r>
            <a:endParaRPr/>
          </a:p>
        </p:txBody>
      </p:sp>
      <p:sp>
        <p:nvSpPr>
          <p:cNvPr id="210" name="Google Shape;210;p13"/>
          <p:cNvSpPr txBox="1">
            <a:spLocks noGrp="1"/>
          </p:cNvSpPr>
          <p:nvPr>
            <p:ph type="body" idx="4294967295"/>
          </p:nvPr>
        </p:nvSpPr>
        <p:spPr>
          <a:xfrm>
            <a:off x="990600" y="1676400"/>
            <a:ext cx="52959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Used with all scales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Easier to compute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Developed before wide computer use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064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fewer assumptions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064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not involve population parameters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064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may be as exact as parametric procedures</a:t>
            </a:r>
            <a:endParaRPr/>
          </a:p>
        </p:txBody>
      </p:sp>
      <p:sp>
        <p:nvSpPr>
          <p:cNvPr id="211" name="Google Shape;211;p13"/>
          <p:cNvSpPr txBox="1"/>
          <p:nvPr/>
        </p:nvSpPr>
        <p:spPr>
          <a:xfrm>
            <a:off x="7065962" y="5816600"/>
            <a:ext cx="16557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ECECE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rgbClr val="CECECE"/>
                </a:solidFill>
                <a:latin typeface="Arial"/>
                <a:ea typeface="Arial"/>
                <a:cs typeface="Arial"/>
                <a:sym typeface="Arial"/>
              </a:rPr>
              <a:t>© 1984-1994 T/Maker Co.</a:t>
            </a:r>
            <a:endParaRPr/>
          </a:p>
        </p:txBody>
      </p:sp>
      <p:pic>
        <p:nvPicPr>
          <p:cNvPr id="212" name="Google Shape;212;p13"/>
          <p:cNvPicPr preferRelativeResize="0"/>
          <p:nvPr/>
        </p:nvPicPr>
        <p:blipFill rotWithShape="1">
          <a:blip r:embed="rId3">
            <a:alphaModFix/>
          </a:blip>
          <a:srcRect r="12219"/>
          <a:stretch/>
        </p:blipFill>
        <p:spPr>
          <a:xfrm>
            <a:off x="5715000" y="1974850"/>
            <a:ext cx="3341687" cy="3884612"/>
          </a:xfrm>
          <a:prstGeom prst="rect">
            <a:avLst/>
          </a:prstGeom>
          <a:noFill/>
          <a:ln>
            <a:noFill/>
          </a:ln>
          <a:effectLst>
            <a:outerShdw blurRad="63500" dist="107763" dir="2700000">
              <a:schemeClr val="lt2"/>
            </a:outerShdw>
          </a:effectLst>
        </p:spPr>
      </p:pic>
    </p:spTree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>
            <a:spLocks noGrp="1"/>
          </p:cNvSpPr>
          <p:nvPr>
            <p:ph type="title" idx="4294967295"/>
          </p:nvPr>
        </p:nvSpPr>
        <p:spPr>
          <a:xfrm>
            <a:off x="533400" y="152400"/>
            <a:ext cx="8382000" cy="1143000"/>
          </a:xfrm>
          <a:prstGeom prst="rect">
            <a:avLst/>
          </a:prstGeom>
          <a:noFill/>
          <a:ln>
            <a:noFill/>
          </a:ln>
          <a:effectLst>
            <a:outerShdw blurRad="63500" dist="53881" dir="2700000">
              <a:schemeClr val="lt2"/>
            </a:outerShdw>
          </a:effectLst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Times New Roman"/>
              <a:buNone/>
            </a:pPr>
            <a: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 </a:t>
            </a:r>
            <a:b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8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Nonparametric Tests</a:t>
            </a:r>
            <a:endParaRPr/>
          </a:p>
        </p:txBody>
      </p:sp>
      <p:sp>
        <p:nvSpPr>
          <p:cNvPr id="218" name="Google Shape;218;p14"/>
          <p:cNvSpPr txBox="1">
            <a:spLocks noGrp="1"/>
          </p:cNvSpPr>
          <p:nvPr>
            <p:ph type="body" idx="4294967295"/>
          </p:nvPr>
        </p:nvSpPr>
        <p:spPr>
          <a:xfrm>
            <a:off x="990600" y="1676400"/>
            <a:ext cx="4802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waste information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data permit using parametric procedures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 Converting data from ratio to ordinal scale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344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compute by hand for large samples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344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●"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Tables not widely available</a:t>
            </a:r>
            <a:endParaRPr/>
          </a:p>
        </p:txBody>
      </p:sp>
      <p:sp>
        <p:nvSpPr>
          <p:cNvPr id="219" name="Google Shape;219;p14"/>
          <p:cNvSpPr txBox="1"/>
          <p:nvPr/>
        </p:nvSpPr>
        <p:spPr>
          <a:xfrm>
            <a:off x="7065962" y="2160587"/>
            <a:ext cx="1655700" cy="2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ECECE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rgbClr val="CECECE"/>
                </a:solidFill>
                <a:latin typeface="Arial"/>
                <a:ea typeface="Arial"/>
                <a:cs typeface="Arial"/>
                <a:sym typeface="Arial"/>
              </a:rPr>
              <a:t>© 1984-1994 T/Maker Co.</a:t>
            </a:r>
            <a:endParaRPr/>
          </a:p>
        </p:txBody>
      </p:sp>
      <p:pic>
        <p:nvPicPr>
          <p:cNvPr id="220" name="Google Shape;220;p14"/>
          <p:cNvPicPr preferRelativeResize="0"/>
          <p:nvPr/>
        </p:nvPicPr>
        <p:blipFill rotWithShape="1">
          <a:blip r:embed="rId3">
            <a:alphaModFix/>
          </a:blip>
          <a:srcRect r="11699"/>
          <a:stretch/>
        </p:blipFill>
        <p:spPr>
          <a:xfrm>
            <a:off x="5410200" y="2286000"/>
            <a:ext cx="3473450" cy="4005261"/>
          </a:xfrm>
          <a:prstGeom prst="rect">
            <a:avLst/>
          </a:prstGeom>
          <a:noFill/>
          <a:ln>
            <a:noFill/>
          </a:ln>
          <a:effectLst>
            <a:outerShdw blurRad="63500" dist="107763" dir="2700000">
              <a:schemeClr val="lt2"/>
            </a:outerShdw>
          </a:effectLst>
        </p:spPr>
      </p:pic>
    </p:spTree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lt1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5"/>
          <p:cNvSpPr txBox="1"/>
          <p:nvPr/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End of Chapter</a:t>
            </a:r>
            <a:endParaRPr/>
          </a:p>
        </p:txBody>
      </p:sp>
      <p:sp>
        <p:nvSpPr>
          <p:cNvPr id="226" name="Google Shape;226;p15"/>
          <p:cNvSpPr txBox="1"/>
          <p:nvPr/>
        </p:nvSpPr>
        <p:spPr>
          <a:xfrm>
            <a:off x="914401" y="3002280"/>
            <a:ext cx="73152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</a:t>
            </a:r>
            <a:endParaRPr sz="6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sidebars">
  <a:themeElements>
    <a:clrScheme name="sidebars">
      <a:dk1>
        <a:srgbClr val="FFFFFF"/>
      </a:dk1>
      <a:lt1>
        <a:srgbClr val="0000FF"/>
      </a:lt1>
      <a:dk2>
        <a:srgbClr val="FFFF00"/>
      </a:dk2>
      <a:lt2>
        <a:srgbClr val="00279F"/>
      </a:lt2>
      <a:accent1>
        <a:srgbClr val="F57B49"/>
      </a:accent1>
      <a:accent2>
        <a:srgbClr val="FF00FF"/>
      </a:accent2>
      <a:accent3>
        <a:srgbClr val="0000FF"/>
      </a:accent3>
      <a:accent4>
        <a:srgbClr val="F57B49"/>
      </a:accent4>
      <a:accent5>
        <a:srgbClr val="FF00FF"/>
      </a:accent5>
      <a:accent6>
        <a:srgbClr val="0000FF"/>
      </a:accent6>
      <a:hlink>
        <a:srgbClr val="FF0000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debars">
  <a:themeElements>
    <a:clrScheme name="default">
      <a:dk1>
        <a:srgbClr val="FFFFFF"/>
      </a:dk1>
      <a:lt1>
        <a:srgbClr val="000000"/>
      </a:lt1>
      <a:dk2>
        <a:srgbClr val="00DFCA"/>
      </a:dk2>
      <a:lt2>
        <a:srgbClr val="474747"/>
      </a:lt2>
      <a:accent1>
        <a:srgbClr val="DC0081"/>
      </a:accent1>
      <a:accent2>
        <a:srgbClr val="FAFD00"/>
      </a:accent2>
      <a:accent3>
        <a:srgbClr val="000000"/>
      </a:accent3>
      <a:accent4>
        <a:srgbClr val="DC0081"/>
      </a:accent4>
      <a:accent5>
        <a:srgbClr val="FAFD00"/>
      </a:accent5>
      <a:accent6>
        <a:srgbClr val="000000"/>
      </a:accent6>
      <a:hlink>
        <a:srgbClr val="FE9B03"/>
      </a:hlink>
      <a:folHlink>
        <a:srgbClr val="D989B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247</Words>
  <Application>Microsoft Office PowerPoint</Application>
  <PresentationFormat>On-screen Show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sidebars</vt:lpstr>
      <vt:lpstr>sidebars</vt:lpstr>
      <vt:lpstr>Parametric and Non-Parametric Test    Dr. Srinibash Dash Associate Professor &amp; Head School of Management GMU,SBP</vt:lpstr>
      <vt:lpstr>Experimental Design</vt:lpstr>
      <vt:lpstr>Parametric Test Procedures</vt:lpstr>
      <vt:lpstr>Nonparametric Test Procedures</vt:lpstr>
      <vt:lpstr>Advantages  of Nonparametric Tests</vt:lpstr>
      <vt:lpstr>Disadvantages  of Nonparametric Tests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Parametric and Non-Parametric Test By- Siddharth Panda  Pc21MBA022</dc:title>
  <dc:creator>Subhasis Mishra</dc:creator>
  <cp:lastModifiedBy>OWNER</cp:lastModifiedBy>
  <cp:revision>2</cp:revision>
  <dcterms:modified xsi:type="dcterms:W3CDTF">2025-01-20T16:59:20Z</dcterms:modified>
</cp:coreProperties>
</file>